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4"/>
  </p:notesMasterIdLst>
  <p:handoutMasterIdLst>
    <p:handoutMasterId r:id="rId35"/>
  </p:handoutMasterIdLst>
  <p:sldIdLst>
    <p:sldId id="1483" r:id="rId5"/>
    <p:sldId id="1398" r:id="rId6"/>
    <p:sldId id="1379" r:id="rId7"/>
    <p:sldId id="1509" r:id="rId8"/>
    <p:sldId id="1510" r:id="rId9"/>
    <p:sldId id="1520" r:id="rId10"/>
    <p:sldId id="1511" r:id="rId11"/>
    <p:sldId id="1503" r:id="rId12"/>
    <p:sldId id="1512" r:id="rId13"/>
    <p:sldId id="1523" r:id="rId14"/>
    <p:sldId id="1527" r:id="rId15"/>
    <p:sldId id="1526" r:id="rId16"/>
    <p:sldId id="1364" r:id="rId17"/>
    <p:sldId id="1513" r:id="rId18"/>
    <p:sldId id="1504" r:id="rId19"/>
    <p:sldId id="1514" r:id="rId20"/>
    <p:sldId id="1524" r:id="rId21"/>
    <p:sldId id="1515" r:id="rId22"/>
    <p:sldId id="1516" r:id="rId23"/>
    <p:sldId id="1505" r:id="rId24"/>
    <p:sldId id="1517" r:id="rId25"/>
    <p:sldId id="1525" r:id="rId26"/>
    <p:sldId id="1518" r:id="rId27"/>
    <p:sldId id="1519" r:id="rId28"/>
    <p:sldId id="1506" r:id="rId29"/>
    <p:sldId id="1521" r:id="rId30"/>
    <p:sldId id="1522" r:id="rId31"/>
    <p:sldId id="1500" r:id="rId32"/>
    <p:sldId id="1501" r:id="rId33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09"/>
            <p14:sldId id="1510"/>
            <p14:sldId id="1520"/>
            <p14:sldId id="1511"/>
            <p14:sldId id="1503"/>
            <p14:sldId id="1512"/>
            <p14:sldId id="1523"/>
            <p14:sldId id="1527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19"/>
            <p14:sldId id="1506"/>
            <p14:sldId id="1521"/>
            <p14:sldId id="1522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05" d="100"/>
          <a:sy n="105" d="100"/>
        </p:scale>
        <p:origin x="62" y="25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11/1/2018 2:35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11/1/2018 2:35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81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1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9.png"/><Relationship Id="rId17" Type="http://schemas.openxmlformats.org/officeDocument/2006/relationships/image" Target="../media/image26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15" Type="http://schemas.openxmlformats.org/officeDocument/2006/relationships/image" Target="../media/image25.png"/><Relationship Id="rId5" Type="http://schemas.openxmlformats.org/officeDocument/2006/relationships/image" Target="../media/image255.svg"/><Relationship Id="rId61" Type="http://schemas.openxmlformats.org/officeDocument/2006/relationships/image" Target="../media/image28.png"/><Relationship Id="rId60" Type="http://schemas.openxmlformats.org/officeDocument/2006/relationships/image" Target="../media/image27.png"/><Relationship Id="rId14" Type="http://schemas.openxmlformats.org/officeDocument/2006/relationships/image" Target="../media/image24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9.png"/><Relationship Id="rId17" Type="http://schemas.openxmlformats.org/officeDocument/2006/relationships/image" Target="../media/image26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15" Type="http://schemas.openxmlformats.org/officeDocument/2006/relationships/image" Target="../media/image25.png"/><Relationship Id="rId5" Type="http://schemas.openxmlformats.org/officeDocument/2006/relationships/image" Target="../media/image255.svg"/><Relationship Id="rId61" Type="http://schemas.openxmlformats.org/officeDocument/2006/relationships/image" Target="../media/image28.png"/><Relationship Id="rId60" Type="http://schemas.openxmlformats.org/officeDocument/2006/relationships/image" Target="../media/image27.png"/><Relationship Id="rId14" Type="http://schemas.openxmlformats.org/officeDocument/2006/relationships/image" Target="../media/image24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10" Type="http://schemas.openxmlformats.org/officeDocument/2006/relationships/image" Target="../media/image30.png"/><Relationship Id="rId9" Type="http://schemas.openxmlformats.org/officeDocument/2006/relationships/image" Target="../media/image18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8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2.xml"/><Relationship Id="rId41" Type="http://schemas.openxmlformats.org/officeDocument/2006/relationships/image" Target="../media/image219.svg"/><Relationship Id="rId5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3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4.png"/><Relationship Id="rId9" Type="http://schemas.openxmlformats.org/officeDocument/2006/relationships/image" Target="../media/image18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9.png"/><Relationship Id="rId13" Type="http://schemas.openxmlformats.org/officeDocument/2006/relationships/image" Target="../media/image193.svg"/><Relationship Id="rId3" Type="http://schemas.openxmlformats.org/officeDocument/2006/relationships/image" Target="../media/image20.png"/><Relationship Id="rId50" Type="http://schemas.openxmlformats.org/officeDocument/2006/relationships/image" Target="../media/image34.png"/><Relationship Id="rId55" Type="http://schemas.openxmlformats.org/officeDocument/2006/relationships/image" Target="../media/image21.png"/><Relationship Id="rId63" Type="http://schemas.openxmlformats.org/officeDocument/2006/relationships/image" Target="../media/image26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59" Type="http://schemas.openxmlformats.org/officeDocument/2006/relationships/image" Target="../media/image17.png"/><Relationship Id="rId67" Type="http://schemas.openxmlformats.org/officeDocument/2006/relationships/image" Target="../media/image659.svg"/><Relationship Id="rId2" Type="http://schemas.openxmlformats.org/officeDocument/2006/relationships/notesSlide" Target="../notesSlides/notesSlide26.xml"/><Relationship Id="rId41" Type="http://schemas.openxmlformats.org/officeDocument/2006/relationships/image" Target="../media/image219.svg"/><Relationship Id="rId54" Type="http://schemas.openxmlformats.org/officeDocument/2006/relationships/image" Target="../media/image32.png"/><Relationship Id="rId62" Type="http://schemas.openxmlformats.org/officeDocument/2006/relationships/image" Target="../media/image25.png"/><Relationship Id="rId16" Type="http://schemas.openxmlformats.org/officeDocument/2006/relationships/image" Target="../media/image231.sv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24.png"/><Relationship Id="rId58" Type="http://schemas.openxmlformats.org/officeDocument/2006/relationships/image" Target="../media/image28.png"/><Relationship Id="rId24" Type="http://schemas.openxmlformats.org/officeDocument/2006/relationships/image" Target="../media/image6590.svg"/><Relationship Id="rId66" Type="http://schemas.openxmlformats.org/officeDocument/2006/relationships/image" Target="../media/image255.sv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33.png"/><Relationship Id="rId61" Type="http://schemas.openxmlformats.org/officeDocument/2006/relationships/image" Target="../media/image23.png"/><Relationship Id="rId52" Type="http://schemas.openxmlformats.org/officeDocument/2006/relationships/image" Target="../media/image35.png"/><Relationship Id="rId19" Type="http://schemas.openxmlformats.org/officeDocument/2006/relationships/image" Target="../media/image669.svg"/><Relationship Id="rId60" Type="http://schemas.openxmlformats.org/officeDocument/2006/relationships/image" Target="../media/image16.png"/><Relationship Id="rId65" Type="http://schemas.openxmlformats.org/officeDocument/2006/relationships/image" Target="../media/image27.png"/><Relationship Id="rId35" Type="http://schemas.openxmlformats.org/officeDocument/2006/relationships/image" Target="../media/image213.svg"/><Relationship Id="rId9" Type="http://schemas.openxmlformats.org/officeDocument/2006/relationships/image" Target="../media/image189.svg"/><Relationship Id="rId56" Type="http://schemas.openxmlformats.org/officeDocument/2006/relationships/image" Target="../media/image22.png"/><Relationship Id="rId22" Type="http://schemas.openxmlformats.org/officeDocument/2006/relationships/image" Target="../media/image243.svg"/><Relationship Id="rId64" Type="http://schemas.openxmlformats.org/officeDocument/2006/relationships/image" Target="../media/image43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7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713514" y="2164386"/>
            <a:ext cx="3216613" cy="3040033"/>
            <a:chOff x="3169596" y="1580744"/>
            <a:chExt cx="3216613" cy="304003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3169596" y="1580744"/>
              <a:ext cx="3216613" cy="304003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15803" y="1644381"/>
              <a:ext cx="762000" cy="952500"/>
            </a:xfrm>
            <a:prstGeom prst="rect">
              <a:avLst/>
            </a:prstGeom>
          </p:spPr>
        </p:pic>
      </p:grp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708344" y="2333612"/>
            <a:ext cx="2085596" cy="498168"/>
            <a:chOff x="3324427" y="2663321"/>
            <a:chExt cx="2925594" cy="49816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3370634" y="2663321"/>
              <a:ext cx="2879387" cy="49816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24427" y="2686312"/>
              <a:ext cx="1568196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Queue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2033249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ProcessRawImage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=""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5" name="Down Arrow 94"/>
          <p:cNvSpPr/>
          <p:nvPr/>
        </p:nvSpPr>
        <p:spPr bwMode="auto">
          <a:xfrm>
            <a:off x="3049192" y="1883552"/>
            <a:ext cx="246307" cy="233543"/>
          </a:xfrm>
          <a:prstGeom prst="down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=""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713515" y="2164386"/>
            <a:ext cx="2150089" cy="2032057"/>
            <a:chOff x="3169596" y="1580744"/>
            <a:chExt cx="3216613" cy="304003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3169596" y="1580744"/>
              <a:ext cx="3216613" cy="304003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15803" y="1644381"/>
              <a:ext cx="762000" cy="952500"/>
            </a:xfrm>
            <a:prstGeom prst="rect">
              <a:avLst/>
            </a:prstGeom>
          </p:spPr>
        </p:pic>
      </p:grpSp>
      <p:sp>
        <p:nvSpPr>
          <p:cNvPr id="40" name="Right Arrow 39"/>
          <p:cNvSpPr/>
          <p:nvPr/>
        </p:nvSpPr>
        <p:spPr bwMode="auto">
          <a:xfrm rot="16200000">
            <a:off x="2706663" y="4274540"/>
            <a:ext cx="56920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325358" y="2230072"/>
            <a:ext cx="1046517" cy="406345"/>
            <a:chOff x="3112270" y="2629280"/>
            <a:chExt cx="3137751" cy="53220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3370634" y="2663321"/>
              <a:ext cx="2879387" cy="49816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112270" y="2629280"/>
              <a:ext cx="1568196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Queue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254922" y="4746750"/>
            <a:ext cx="1506564" cy="709885"/>
            <a:chOff x="2254922" y="4746750"/>
            <a:chExt cx="1506564" cy="709885"/>
          </a:xfrm>
        </p:grpSpPr>
        <p:sp>
          <p:nvSpPr>
            <p:cNvPr id="27" name="Rectangle 26"/>
            <p:cNvSpPr/>
            <p:nvPr/>
          </p:nvSpPr>
          <p:spPr bwMode="auto">
            <a:xfrm>
              <a:off x="2254922" y="4746750"/>
              <a:ext cx="1408121" cy="70988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8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4110" y="4783061"/>
              <a:ext cx="538859" cy="673574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720242" y="4753750"/>
              <a:ext cx="1041244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Container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</a:p>
          </p:txBody>
        </p:sp>
      </p:grpSp>
      <p:sp>
        <p:nvSpPr>
          <p:cNvPr id="58" name="Right Arrow 57"/>
          <p:cNvSpPr/>
          <p:nvPr/>
        </p:nvSpPr>
        <p:spPr bwMode="auto">
          <a:xfrm>
            <a:off x="3757638" y="3000572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7803589" y="1932270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6910122" y="2472761"/>
            <a:ext cx="651146" cy="1691038"/>
            <a:chOff x="9359109" y="3572818"/>
            <a:chExt cx="651146" cy="2021828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9288981" y="3642946"/>
              <a:ext cx="789578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9947" y="4404338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65378" y="1260873"/>
            <a:ext cx="2018064" cy="1161596"/>
            <a:chOff x="6266121" y="1163865"/>
            <a:chExt cx="2018064" cy="1161596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266121" y="1163865"/>
              <a:ext cx="1669675" cy="59104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Graphic 59">
              <a:extLst>
                <a:ext uri="{FF2B5EF4-FFF2-40B4-BE49-F238E27FC236}">
                  <a16:creationId xmlns:a16="http://schemas.microsoft.com/office/drawing/2014/main" id="{3CC7B2AC-8A77-CE42-9ECF-CBB706C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87620" y="1183483"/>
              <a:ext cx="397344" cy="49668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 bwMode="auto">
            <a:xfrm>
              <a:off x="6476667" y="1439735"/>
              <a:ext cx="1638634" cy="609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Graphic 59">
              <a:extLst>
                <a:ext uri="{FF2B5EF4-FFF2-40B4-BE49-F238E27FC236}">
                  <a16:creationId xmlns:a16="http://schemas.microsoft.com/office/drawing/2014/main" id="{3CC7B2AC-8A77-CE42-9ECF-CBB706C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98165" y="1459353"/>
              <a:ext cx="408625" cy="5107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6" name="Rectangle 55"/>
            <p:cNvSpPr/>
            <p:nvPr/>
          </p:nvSpPr>
          <p:spPr bwMode="auto">
            <a:xfrm>
              <a:off x="6746638" y="1735530"/>
              <a:ext cx="1537547" cy="58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aphic 59">
              <a:extLst>
                <a:ext uri="{FF2B5EF4-FFF2-40B4-BE49-F238E27FC236}">
                  <a16:creationId xmlns:a16="http://schemas.microsoft.com/office/drawing/2014/main" id="{3CC7B2AC-8A77-CE42-9ECF-CBB706C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92862" y="1777001"/>
              <a:ext cx="421091" cy="52636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72" name="TextBox 71"/>
            <p:cNvSpPr txBox="1"/>
            <p:nvPr/>
          </p:nvSpPr>
          <p:spPr>
            <a:xfrm>
              <a:off x="7188692" y="1688724"/>
              <a:ext cx="1095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Image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468717" y="1556361"/>
            <a:ext cx="1569059" cy="795882"/>
            <a:chOff x="9496231" y="1139336"/>
            <a:chExt cx="1569059" cy="795882"/>
          </a:xfrm>
        </p:grpSpPr>
        <p:sp>
          <p:nvSpPr>
            <p:cNvPr id="22" name="Rectangle 21"/>
            <p:cNvSpPr/>
            <p:nvPr/>
          </p:nvSpPr>
          <p:spPr bwMode="auto">
            <a:xfrm>
              <a:off x="9496231" y="1186104"/>
              <a:ext cx="1444917" cy="74911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9522172" y="1196401"/>
              <a:ext cx="503663" cy="72191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9886441" y="1139336"/>
              <a:ext cx="117884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94755" y="2788181"/>
            <a:ext cx="1444917" cy="1620647"/>
            <a:chOff x="9496231" y="2575796"/>
            <a:chExt cx="1444917" cy="1620647"/>
          </a:xfrm>
        </p:grpSpPr>
        <p:grpSp>
          <p:nvGrpSpPr>
            <p:cNvPr id="7" name="Group 6"/>
            <p:cNvGrpSpPr/>
            <p:nvPr/>
          </p:nvGrpSpPr>
          <p:grpSpPr>
            <a:xfrm>
              <a:off x="9496231" y="2575796"/>
              <a:ext cx="1444917" cy="798736"/>
              <a:chOff x="10115920" y="3844021"/>
              <a:chExt cx="1444917" cy="798736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10115920" y="3869849"/>
                <a:ext cx="1444917" cy="7729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9" name="Graphic 75">
                <a:extLst>
                  <a:ext uri="{FF2B5EF4-FFF2-40B4-BE49-F238E27FC236}">
                    <a16:creationId xmlns:a16="http://schemas.microsoft.com/office/drawing/2014/main" id="{4A26D16D-645A-FF44-868A-D8CFF632B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0"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7017" y="3878959"/>
                <a:ext cx="508507" cy="728860"/>
              </a:xfrm>
              <a:prstGeom prst="rect">
                <a:avLst/>
              </a:prstGeom>
            </p:spPr>
          </p:pic>
          <p:sp>
            <p:nvSpPr>
              <p:cNvPr id="76" name="TextBox 75"/>
              <p:cNvSpPr txBox="1"/>
              <p:nvPr/>
            </p:nvSpPr>
            <p:spPr>
              <a:xfrm>
                <a:off x="10526258" y="3844021"/>
                <a:ext cx="103457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Color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Data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 bwMode="auto">
            <a:xfrm>
              <a:off x="9496231" y="3506780"/>
              <a:ext cx="1444917" cy="68966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=""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9526918" y="3543047"/>
              <a:ext cx="498918" cy="623648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9924876" y="3513299"/>
              <a:ext cx="890635" cy="60944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153187" y="2738049"/>
            <a:ext cx="1319334" cy="1210180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35264" y="2701269"/>
            <a:ext cx="1217002" cy="692171"/>
            <a:chOff x="4435264" y="2701269"/>
            <a:chExt cx="1217002" cy="692171"/>
          </a:xfrm>
        </p:grpSpPr>
        <p:sp>
          <p:nvSpPr>
            <p:cNvPr id="99" name="Rectangle 98"/>
            <p:cNvSpPr/>
            <p:nvPr/>
          </p:nvSpPr>
          <p:spPr bwMode="auto">
            <a:xfrm>
              <a:off x="4435264" y="2766130"/>
              <a:ext cx="1135047" cy="6273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=""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4460884" y="2796409"/>
              <a:ext cx="477625" cy="597031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4797224" y="2701269"/>
              <a:ext cx="855042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5623729" y="2213852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927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198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Gives us the option of lower cost using EC2 Spot Instances</a:t>
            </a:r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63309" y="1700360"/>
            <a:ext cx="1505861" cy="849463"/>
          </a:xfrm>
          <a:prstGeom prst="rect">
            <a:avLst/>
          </a:prstGeom>
          <a:noFill/>
          <a:ln>
            <a:noFill/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</a:t>
            </a:r>
            <a:b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Image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7" name="Graphic 15">
            <a:extLst>
              <a:ext uri="{FF2B5EF4-FFF2-40B4-BE49-F238E27FC236}">
                <a16:creationId xmlns:a16="http://schemas.microsoft.com/office/drawing/2014/main" id="{4F9756E1-2CB8-7A4E-BAB5-F808AA99D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13666" y="1661327"/>
            <a:ext cx="762000" cy="9525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 bwMode="auto">
          <a:xfrm>
            <a:off x="7774277" y="1636064"/>
            <a:ext cx="2222771" cy="100302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>
            <a:off x="10087416" y="1923717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458197" y="812852"/>
            <a:ext cx="3147783" cy="3625176"/>
            <a:chOff x="10490995" y="1279907"/>
            <a:chExt cx="3147783" cy="3625176"/>
          </a:xfrm>
        </p:grpSpPr>
        <p:sp>
          <p:nvSpPr>
            <p:cNvPr id="43" name="Rectangle 42"/>
            <p:cNvSpPr/>
            <p:nvPr/>
          </p:nvSpPr>
          <p:spPr bwMode="auto">
            <a:xfrm>
              <a:off x="10490995" y="1349624"/>
              <a:ext cx="3147783" cy="35554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0574161" y="1836835"/>
              <a:ext cx="2980624" cy="2952960"/>
              <a:chOff x="10505872" y="2796086"/>
              <a:chExt cx="2980624" cy="2952960"/>
            </a:xfrm>
            <a:solidFill>
              <a:srgbClr val="FFFFFF"/>
            </a:solidFill>
          </p:grpSpPr>
          <p:grpSp>
            <p:nvGrpSpPr>
              <p:cNvPr id="16" name="Group 15"/>
              <p:cNvGrpSpPr/>
              <p:nvPr/>
            </p:nvGrpSpPr>
            <p:grpSpPr>
              <a:xfrm>
                <a:off x="10505872" y="2796086"/>
                <a:ext cx="2980624" cy="2952960"/>
                <a:chOff x="10505873" y="2816157"/>
                <a:chExt cx="2980624" cy="2465962"/>
              </a:xfrm>
              <a:grpFill/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10505873" y="2816157"/>
                  <a:ext cx="2980624" cy="24659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1187539" y="2858422"/>
                  <a:ext cx="1616468" cy="478054"/>
                </a:xfrm>
                <a:prstGeom prst="rect">
                  <a:avLst/>
                </a:prstGeom>
                <a:grp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0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10816052" y="3414899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816052" y="4065396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2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06332" y="4547770"/>
                <a:ext cx="600164" cy="54318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…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815641" y="5030145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N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1062276" y="1279907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446800" y="4764453"/>
            <a:ext cx="3147783" cy="2135013"/>
            <a:chOff x="10438278" y="5211360"/>
            <a:chExt cx="3147783" cy="2135013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=""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=""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=""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591471" y="5211360"/>
              <a:ext cx="2881238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Definition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441126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33349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the matched tiles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We want different build processing based on image size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Suggests a workflow based approach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381015"/>
            <a:chOff x="6615097" y="3115436"/>
            <a:chExt cx="1866224" cy="3381015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381015"/>
              <a:chOff x="7411842" y="2796049"/>
              <a:chExt cx="1072750" cy="338101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880182"/>
                <a:chOff x="5559625" y="3143250"/>
                <a:chExt cx="1072750" cy="880182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Map Colors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putting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53621" y="3203271"/>
            <a:ext cx="629154" cy="62915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236457" y="2477904"/>
            <a:ext cx="2681930" cy="3116138"/>
            <a:chOff x="1236457" y="2477904"/>
            <a:chExt cx="2681930" cy="3116138"/>
          </a:xfrm>
        </p:grpSpPr>
        <p:grpSp>
          <p:nvGrpSpPr>
            <p:cNvPr id="18" name="Group 17"/>
            <p:cNvGrpSpPr/>
            <p:nvPr/>
          </p:nvGrpSpPr>
          <p:grpSpPr>
            <a:xfrm>
              <a:off x="1476519" y="2477904"/>
              <a:ext cx="2116963" cy="2114455"/>
              <a:chOff x="2947481" y="2679160"/>
              <a:chExt cx="3845939" cy="384138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2947481" y="2679160"/>
                <a:ext cx="3550595" cy="38413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" name="Graphic 65">
                <a:extLst>
                  <a:ext uri="{FF2B5EF4-FFF2-40B4-BE49-F238E27FC236}">
                    <a16:creationId xmlns:a16="http://schemas.microsoft.com/office/drawing/2014/main" id="{2A27E9A0-EACE-F047-9F06-3B0B47C5B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=""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3019038" y="2752926"/>
                <a:ext cx="870469" cy="1088088"/>
              </a:xfrm>
              <a:prstGeom prst="rect">
                <a:avLst/>
              </a:prstGeom>
            </p:spPr>
          </p:pic>
          <p:pic>
            <p:nvPicPr>
              <p:cNvPr id="2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84851" y="3473577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22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84851" y="4470174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2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84851" y="5466771"/>
                <a:ext cx="972882" cy="757692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3585905" y="2683173"/>
                <a:ext cx="3207515" cy="838719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Web Server Clusters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36457" y="4912261"/>
              <a:ext cx="993065" cy="681781"/>
              <a:chOff x="814636" y="4912261"/>
              <a:chExt cx="993065" cy="68178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814636" y="4966390"/>
                <a:ext cx="921524" cy="627652"/>
                <a:chOff x="823790" y="4967604"/>
                <a:chExt cx="921524" cy="627652"/>
              </a:xfrm>
            </p:grpSpPr>
            <p:pic>
              <p:nvPicPr>
                <p:cNvPr id="26" name="Graphic 7">
                  <a:extLst>
                    <a:ext uri="{FF2B5EF4-FFF2-40B4-BE49-F238E27FC236}">
                      <a16:creationId xmlns:a16="http://schemas.microsoft.com/office/drawing/2014/main" id="{16B58360-019F-3A46-9AAA-F527DB5B7F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>
                  <a:extLst>
                    <a:ext uri="{96DAC541-7B7A-43D3-8B79-37D633B846F1}">
                      <asvg:svgBlip xmlns=""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8523" y="4994064"/>
                  <a:ext cx="419436" cy="601192"/>
                </a:xfrm>
                <a:prstGeom prst="rect">
                  <a:avLst/>
                </a:prstGeom>
              </p:spPr>
            </p:pic>
            <p:sp>
              <p:nvSpPr>
                <p:cNvPr id="27" name="Rectangle 26"/>
                <p:cNvSpPr/>
                <p:nvPr/>
              </p:nvSpPr>
              <p:spPr bwMode="auto">
                <a:xfrm>
                  <a:off x="823790" y="4967604"/>
                  <a:ext cx="921524" cy="62765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1122577" y="4912261"/>
                <a:ext cx="685124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User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Pool</a:t>
                </a:r>
                <a:endPara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9" name="Up-Down Arrow 28"/>
            <p:cNvSpPr/>
            <p:nvPr/>
          </p:nvSpPr>
          <p:spPr bwMode="auto">
            <a:xfrm>
              <a:off x="1707420" y="4659497"/>
              <a:ext cx="161782" cy="252764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Bent-Up Arrow 35"/>
            <p:cNvSpPr/>
            <p:nvPr/>
          </p:nvSpPr>
          <p:spPr bwMode="auto">
            <a:xfrm rot="16200000">
              <a:off x="2576680" y="4353683"/>
              <a:ext cx="920824" cy="477352"/>
            </a:xfrm>
            <a:prstGeom prst="bentUpArrow">
              <a:avLst>
                <a:gd name="adj1" fmla="val 10065"/>
                <a:gd name="adj2" fmla="val 16234"/>
                <a:gd name="adj3" fmla="val 18506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374421" y="4905496"/>
              <a:ext cx="1543966" cy="678234"/>
              <a:chOff x="2374421" y="4905496"/>
              <a:chExt cx="1543966" cy="678234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2374421" y="4954864"/>
                <a:ext cx="1390383" cy="6288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2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92602" y="4976209"/>
                <a:ext cx="521829" cy="572304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862436" y="4905496"/>
                <a:ext cx="1055951" cy="6278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Image</a:t>
                </a:r>
                <a:endParaRPr lang="en-US" sz="2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316" name="Group 315"/>
          <p:cNvGrpSpPr/>
          <p:nvPr/>
        </p:nvGrpSpPr>
        <p:grpSpPr>
          <a:xfrm>
            <a:off x="3464563" y="4344333"/>
            <a:ext cx="10609801" cy="3007614"/>
            <a:chOff x="3464563" y="4344333"/>
            <a:chExt cx="10609801" cy="3007614"/>
          </a:xfrm>
        </p:grpSpPr>
        <p:grpSp>
          <p:nvGrpSpPr>
            <p:cNvPr id="163" name="Group 162"/>
            <p:cNvGrpSpPr/>
            <p:nvPr/>
          </p:nvGrpSpPr>
          <p:grpSpPr>
            <a:xfrm>
              <a:off x="3464563" y="4344333"/>
              <a:ext cx="10609801" cy="3007614"/>
              <a:chOff x="3242585" y="882561"/>
              <a:chExt cx="10609801" cy="3007614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426920" y="2063157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59134" y="2090277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8890953" y="1422891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5">
                    <a:extLst>
                      <a:ext uri="{96DAC541-7B7A-43D3-8B79-37D633B846F1}">
                        <asvg:svgBlip xmlns=""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6345" y="5873490"/>
                    <a:ext cx="559832" cy="559832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6">
                    <a:extLst>
                      <a:ext uri="{96DAC541-7B7A-43D3-8B79-37D633B846F1}">
                        <asvg:svgBlip xmlns=""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9264" y="587349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7">
                    <a:extLst>
                      <a:ext uri="{96DAC541-7B7A-43D3-8B79-37D633B846F1}">
                        <asvg:svgBlip xmlns:asvg="http://schemas.microsoft.com/office/drawing/2016/SVG/main" xmlns="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9761867" y="2104596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72" name="Group 71"/>
              <p:cNvGrpSpPr/>
              <p:nvPr/>
            </p:nvGrpSpPr>
            <p:grpSpPr>
              <a:xfrm>
                <a:off x="10815981" y="1220701"/>
                <a:ext cx="3036405" cy="813276"/>
                <a:chOff x="7877391" y="1565040"/>
                <a:chExt cx="6159522" cy="1649778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>
                  <a:off x="11249938" y="1565040"/>
                  <a:ext cx="2786975" cy="1217468"/>
                  <a:chOff x="9961123" y="617618"/>
                  <a:chExt cx="2786975" cy="1217468"/>
                </a:xfrm>
              </p:grpSpPr>
              <p:pic>
                <p:nvPicPr>
                  <p:cNvPr id="76" name="Graphic 2">
                    <a:extLst>
                      <a:ext uri="{FF2B5EF4-FFF2-40B4-BE49-F238E27FC236}">
                        <a16:creationId xmlns:a16="http://schemas.microsoft.com/office/drawing/2014/main" id="{C94D5BFE-0F9C-114D-8DB9-6E4CBB8047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8">
                    <a:extLst>
                      <a:ext uri="{96DAC541-7B7A-43D3-8B79-37D633B846F1}">
                        <asvg:svgBlip xmlns:asvg="http://schemas.microsoft.com/office/drawing/2016/SVG/main" xmlns="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19131" y="812102"/>
                    <a:ext cx="762000" cy="952500"/>
                  </a:xfrm>
                  <a:prstGeom prst="rect">
                    <a:avLst/>
                  </a:prstGeom>
                </p:spPr>
              </p:pic>
              <p:sp>
                <p:nvSpPr>
                  <p:cNvPr id="77" name="Rectangle 76"/>
                  <p:cNvSpPr/>
                  <p:nvPr/>
                </p:nvSpPr>
                <p:spPr bwMode="auto">
                  <a:xfrm>
                    <a:off x="9961123" y="744166"/>
                    <a:ext cx="2786975" cy="9733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0810608" y="617618"/>
                    <a:ext cx="1692229" cy="1217468"/>
                  </a:xfrm>
                  <a:prstGeom prst="rect">
                    <a:avLst/>
                  </a:prstGeom>
                  <a:noFill/>
                </p:spPr>
                <p:txBody>
                  <a:bodyPr wrap="none" lIns="182880" tIns="146304" rIns="182880" bIns="146304" rtlCol="0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  <a:spcAft>
                        <a:spcPts val="1800"/>
                      </a:spcAft>
                    </a:pPr>
                    <a:r>
                      <a:rPr lang="en-US" sz="11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rPr>
                      <a:t>Output</a:t>
                    </a:r>
                    <a:br>
                      <a:rPr lang="en-US" sz="11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rPr>
                    </a:br>
                    <a:r>
                      <a:rPr lang="en-US" sz="11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rPr>
                      <a:t>Mosaic</a:t>
                    </a:r>
                  </a:p>
                </p:txBody>
              </p:sp>
            </p:grpSp>
            <p:sp>
              <p:nvSpPr>
                <p:cNvPr id="74" name="Bent-Up Arrow 73"/>
                <p:cNvSpPr/>
                <p:nvPr/>
              </p:nvSpPr>
              <p:spPr bwMode="auto">
                <a:xfrm rot="16200000" flipV="1">
                  <a:off x="9071691" y="1036571"/>
                  <a:ext cx="983947" cy="3372547"/>
                </a:xfrm>
                <a:prstGeom prst="bentUpArrow">
                  <a:avLst>
                    <a:gd name="adj1" fmla="val 8124"/>
                    <a:gd name="adj2" fmla="val 12849"/>
                    <a:gd name="adj3" fmla="val 9182"/>
                  </a:avLst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16767" y="1621104"/>
                  <a:ext cx="1540835" cy="1161405"/>
                </a:xfrm>
                <a:prstGeom prst="rect">
                  <a:avLst/>
                </a:prstGeom>
              </p:spPr>
            </p:pic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435687" y="2701903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040981" y="2309002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300439" y="2735707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650710" y="2168138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652351" y="2724569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638794" y="3295410"/>
                <a:ext cx="308581" cy="281728"/>
              </a:xfrm>
              <a:prstGeom prst="rect">
                <a:avLst/>
              </a:prstGeom>
            </p:spPr>
          </p:pic>
          <p:sp>
            <p:nvSpPr>
              <p:cNvPr id="106" name="Bent-Up Arrow 105"/>
              <p:cNvSpPr/>
              <p:nvPr/>
            </p:nvSpPr>
            <p:spPr bwMode="auto">
              <a:xfrm flipV="1">
                <a:off x="3242585" y="882561"/>
                <a:ext cx="5428485" cy="1842008"/>
              </a:xfrm>
              <a:prstGeom prst="bentUpArrow">
                <a:avLst>
                  <a:gd name="adj1" fmla="val 2568"/>
                  <a:gd name="adj2" fmla="val 7224"/>
                  <a:gd name="adj3" fmla="val 6160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8211967" y="1324189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</p:grpSp>
        <p:sp>
          <p:nvSpPr>
            <p:cNvPr id="264" name="TextBox 263"/>
            <p:cNvSpPr txBox="1"/>
            <p:nvPr/>
          </p:nvSpPr>
          <p:spPr>
            <a:xfrm>
              <a:off x="4992965" y="4363175"/>
              <a:ext cx="1720664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 Mosaic</a:t>
              </a: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3550894" y="609484"/>
            <a:ext cx="10464622" cy="3177664"/>
            <a:chOff x="3550894" y="609484"/>
            <a:chExt cx="10464622" cy="3177664"/>
          </a:xfrm>
        </p:grpSpPr>
        <p:grpSp>
          <p:nvGrpSpPr>
            <p:cNvPr id="214" name="Group 213"/>
            <p:cNvGrpSpPr/>
            <p:nvPr/>
          </p:nvGrpSpPr>
          <p:grpSpPr>
            <a:xfrm>
              <a:off x="5691255" y="1512997"/>
              <a:ext cx="2150089" cy="2032057"/>
              <a:chOff x="3169596" y="1580744"/>
              <a:chExt cx="3216613" cy="3040033"/>
            </a:xfrm>
          </p:grpSpPr>
          <p:sp>
            <p:nvSpPr>
              <p:cNvPr id="215" name="Rectangle 214"/>
              <p:cNvSpPr/>
              <p:nvPr/>
            </p:nvSpPr>
            <p:spPr bwMode="auto">
              <a:xfrm>
                <a:off x="3169596" y="1580744"/>
                <a:ext cx="3216613" cy="304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6" name="Graphic 19">
                <a:extLst>
                  <a:ext uri="{FF2B5EF4-FFF2-40B4-BE49-F238E27FC236}">
                    <a16:creationId xmlns:a16="http://schemas.microsoft.com/office/drawing/2014/main" id="{39F24EEC-5C4F-7845-9A77-2155A203C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15803" y="1644381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217" name="Right Arrow 216"/>
            <p:cNvSpPr/>
            <p:nvPr/>
          </p:nvSpPr>
          <p:spPr bwMode="auto">
            <a:xfrm rot="10800000">
              <a:off x="7450261" y="3074295"/>
              <a:ext cx="569205" cy="316592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8" name="Group 217"/>
            <p:cNvGrpSpPr/>
            <p:nvPr/>
          </p:nvGrpSpPr>
          <p:grpSpPr>
            <a:xfrm>
              <a:off x="6303098" y="1578683"/>
              <a:ext cx="1046517" cy="406345"/>
              <a:chOff x="3112270" y="2629280"/>
              <a:chExt cx="3137751" cy="532209"/>
            </a:xfrm>
          </p:grpSpPr>
          <p:sp>
            <p:nvSpPr>
              <p:cNvPr id="219" name="Rectangle 218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3112270" y="2629280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8038614" y="3077263"/>
              <a:ext cx="1506564" cy="709885"/>
              <a:chOff x="2254922" y="4746750"/>
              <a:chExt cx="1506564" cy="709885"/>
            </a:xfrm>
          </p:grpSpPr>
          <p:sp>
            <p:nvSpPr>
              <p:cNvPr id="222" name="Rectangle 221"/>
              <p:cNvSpPr/>
              <p:nvPr/>
            </p:nvSpPr>
            <p:spPr bwMode="auto">
              <a:xfrm>
                <a:off x="2254922" y="4746750"/>
                <a:ext cx="1408121" cy="7098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3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94110" y="4783061"/>
                <a:ext cx="538859" cy="673574"/>
              </a:xfrm>
              <a:prstGeom prst="rect">
                <a:avLst/>
              </a:prstGeom>
            </p:spPr>
          </p:pic>
          <p:sp>
            <p:nvSpPr>
              <p:cNvPr id="224" name="TextBox 223"/>
              <p:cNvSpPr txBox="1"/>
              <p:nvPr/>
            </p:nvSpPr>
            <p:spPr>
              <a:xfrm>
                <a:off x="2720242" y="4753750"/>
                <a:ext cx="1041244" cy="6278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Image</a:t>
                </a:r>
              </a:p>
            </p:txBody>
          </p:sp>
        </p:grpSp>
        <p:sp>
          <p:nvSpPr>
            <p:cNvPr id="225" name="Right Arrow 224"/>
            <p:cNvSpPr/>
            <p:nvPr/>
          </p:nvSpPr>
          <p:spPr bwMode="auto">
            <a:xfrm>
              <a:off x="7735378" y="2349183"/>
              <a:ext cx="638716" cy="309745"/>
            </a:xfrm>
            <a:prstGeom prst="right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6" name="Right Arrow 225"/>
            <p:cNvSpPr/>
            <p:nvPr/>
          </p:nvSpPr>
          <p:spPr bwMode="auto">
            <a:xfrm>
              <a:off x="11781329" y="1280881"/>
              <a:ext cx="650944" cy="269744"/>
            </a:xfrm>
            <a:prstGeom prst="right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0887862" y="1821372"/>
              <a:ext cx="651146" cy="1691038"/>
              <a:chOff x="9359109" y="3572818"/>
              <a:chExt cx="651146" cy="2021828"/>
            </a:xfrm>
          </p:grpSpPr>
          <p:sp>
            <p:nvSpPr>
              <p:cNvPr id="228" name="Bent-Up Arrow 227"/>
              <p:cNvSpPr/>
              <p:nvPr/>
            </p:nvSpPr>
            <p:spPr bwMode="auto">
              <a:xfrm rot="5400000">
                <a:off x="9288981" y="3642946"/>
                <a:ext cx="789578" cy="649322"/>
              </a:xfrm>
              <a:prstGeom prst="bentUp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9" name="Bent-Up Arrow 228"/>
              <p:cNvSpPr/>
              <p:nvPr/>
            </p:nvSpPr>
            <p:spPr bwMode="auto">
              <a:xfrm rot="5400000">
                <a:off x="8819947" y="4404338"/>
                <a:ext cx="1731294" cy="649322"/>
              </a:xfrm>
              <a:prstGeom prst="bentUp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9743118" y="609484"/>
              <a:ext cx="2018064" cy="1161596"/>
              <a:chOff x="6266121" y="1163865"/>
              <a:chExt cx="2018064" cy="1161596"/>
            </a:xfrm>
          </p:grpSpPr>
          <p:sp>
            <p:nvSpPr>
              <p:cNvPr id="231" name="Rectangle 230"/>
              <p:cNvSpPr/>
              <p:nvPr/>
            </p:nvSpPr>
            <p:spPr bwMode="auto">
              <a:xfrm>
                <a:off x="6266121" y="1163865"/>
                <a:ext cx="1669675" cy="591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287620" y="1183483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6476667" y="1439735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98165" y="1459353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6746638" y="1735530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792862" y="1777001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7188692" y="1688724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12446457" y="904972"/>
              <a:ext cx="1569059" cy="795882"/>
              <a:chOff x="9496231" y="1139336"/>
              <a:chExt cx="1569059" cy="795882"/>
            </a:xfrm>
          </p:grpSpPr>
          <p:sp>
            <p:nvSpPr>
              <p:cNvPr id="239" name="Rectangle 238"/>
              <p:cNvSpPr/>
              <p:nvPr/>
            </p:nvSpPr>
            <p:spPr bwMode="auto">
              <a:xfrm>
                <a:off x="9496231" y="1186104"/>
                <a:ext cx="1444917" cy="7491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0" name="Graphic 132">
                <a:extLst>
                  <a:ext uri="{FF2B5EF4-FFF2-40B4-BE49-F238E27FC236}">
                    <a16:creationId xmlns:a16="http://schemas.microsoft.com/office/drawing/2014/main" id="{F73DD8CF-3E81-4241-A79A-7CBAB59C2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64"/>
                  </a:ext>
                </a:extLst>
              </a:blip>
              <a:stretch>
                <a:fillRect/>
              </a:stretch>
            </p:blipFill>
            <p:spPr>
              <a:xfrm>
                <a:off x="9522172" y="1196401"/>
                <a:ext cx="503663" cy="721917"/>
              </a:xfrm>
              <a:prstGeom prst="rect">
                <a:avLst/>
              </a:prstGeom>
            </p:spPr>
          </p:pic>
          <p:sp>
            <p:nvSpPr>
              <p:cNvPr id="241" name="TextBox 240"/>
              <p:cNvSpPr txBox="1"/>
              <p:nvPr/>
            </p:nvSpPr>
            <p:spPr>
              <a:xfrm>
                <a:off x="9886441" y="1139336"/>
                <a:ext cx="117884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Image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Moderation</a:t>
                </a:r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11572495" y="2136792"/>
              <a:ext cx="1444917" cy="1620647"/>
              <a:chOff x="9496231" y="2575796"/>
              <a:chExt cx="1444917" cy="1620647"/>
            </a:xfrm>
          </p:grpSpPr>
          <p:grpSp>
            <p:nvGrpSpPr>
              <p:cNvPr id="243" name="Group 242"/>
              <p:cNvGrpSpPr/>
              <p:nvPr/>
            </p:nvGrpSpPr>
            <p:grpSpPr>
              <a:xfrm>
                <a:off x="9496231" y="2575796"/>
                <a:ext cx="1444917" cy="798736"/>
                <a:chOff x="10115920" y="3844021"/>
                <a:chExt cx="1444917" cy="798736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0115920" y="3869849"/>
                  <a:ext cx="1444917" cy="772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="" xmlns:asvg="http://schemas.microsoft.com/office/drawing/2016/SVG/main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7017" y="3878959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0526258" y="3844021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</p:grpSp>
          <p:sp>
            <p:nvSpPr>
              <p:cNvPr id="244" name="Rectangle 243"/>
              <p:cNvSpPr/>
              <p:nvPr/>
            </p:nvSpPr>
            <p:spPr bwMode="auto">
              <a:xfrm>
                <a:off x="9496231" y="3506780"/>
                <a:ext cx="1444917" cy="6896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5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9526918" y="3543047"/>
                <a:ext cx="498918" cy="623648"/>
              </a:xfrm>
              <a:prstGeom prst="rect">
                <a:avLst/>
              </a:prstGeom>
            </p:spPr>
          </p:pic>
          <p:sp>
            <p:nvSpPr>
              <p:cNvPr id="246" name="TextBox 245"/>
              <p:cNvSpPr txBox="1"/>
              <p:nvPr/>
            </p:nvSpPr>
            <p:spPr>
              <a:xfrm>
                <a:off x="9924876" y="3513299"/>
                <a:ext cx="890635" cy="609441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Storage</a:t>
                </a:r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6130927" y="2086660"/>
              <a:ext cx="1319334" cy="1210180"/>
              <a:chOff x="4224615" y="2295685"/>
              <a:chExt cx="1742467" cy="1598305"/>
            </a:xfrm>
          </p:grpSpPr>
          <p:grpSp>
            <p:nvGrpSpPr>
              <p:cNvPr id="251" name="Group 250"/>
              <p:cNvGrpSpPr/>
              <p:nvPr/>
            </p:nvGrpSpPr>
            <p:grpSpPr>
              <a:xfrm>
                <a:off x="4224615" y="2546292"/>
                <a:ext cx="1742467" cy="1347698"/>
                <a:chOff x="4224615" y="2546292"/>
                <a:chExt cx="1742467" cy="1347698"/>
              </a:xfrm>
            </p:grpSpPr>
            <p:pic>
              <p:nvPicPr>
                <p:cNvPr id="255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=""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4615" y="2546292"/>
                  <a:ext cx="972882" cy="757692"/>
                </a:xfrm>
                <a:prstGeom prst="rect">
                  <a:avLst/>
                </a:prstGeom>
              </p:spPr>
            </p:pic>
            <p:pic>
              <p:nvPicPr>
                <p:cNvPr id="256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=""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28428" y="2846946"/>
                  <a:ext cx="972882" cy="757692"/>
                </a:xfrm>
                <a:prstGeom prst="rect">
                  <a:avLst/>
                </a:prstGeom>
              </p:spPr>
            </p:pic>
            <p:pic>
              <p:nvPicPr>
                <p:cNvPr id="257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=""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4200" y="3136298"/>
                  <a:ext cx="972882" cy="757692"/>
                </a:xfrm>
                <a:prstGeom prst="rect">
                  <a:avLst/>
                </a:prstGeom>
              </p:spPr>
            </p:pic>
          </p:grpSp>
          <p:sp>
            <p:nvSpPr>
              <p:cNvPr id="252" name="Down Arrow 251"/>
              <p:cNvSpPr/>
              <p:nvPr/>
            </p:nvSpPr>
            <p:spPr bwMode="auto">
              <a:xfrm>
                <a:off x="4547764" y="2316401"/>
                <a:ext cx="257783" cy="201926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3" name="Down Arrow 252"/>
              <p:cNvSpPr/>
              <p:nvPr/>
            </p:nvSpPr>
            <p:spPr bwMode="auto">
              <a:xfrm>
                <a:off x="5258293" y="2343399"/>
                <a:ext cx="257783" cy="44532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4" name="Down Arrow 253"/>
              <p:cNvSpPr/>
              <p:nvPr/>
            </p:nvSpPr>
            <p:spPr bwMode="auto">
              <a:xfrm>
                <a:off x="5666767" y="2295685"/>
                <a:ext cx="257783" cy="798313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8413004" y="2049880"/>
              <a:ext cx="1217002" cy="692171"/>
              <a:chOff x="4435264" y="2701269"/>
              <a:chExt cx="1217002" cy="692171"/>
            </a:xfrm>
          </p:grpSpPr>
          <p:sp>
            <p:nvSpPr>
              <p:cNvPr id="259" name="Rectangle 258"/>
              <p:cNvSpPr/>
              <p:nvPr/>
            </p:nvSpPr>
            <p:spPr bwMode="auto">
              <a:xfrm>
                <a:off x="4435264" y="2766130"/>
                <a:ext cx="1135047" cy="6273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6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4460884" y="2796409"/>
                <a:ext cx="477625" cy="597031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4797224" y="2701269"/>
                <a:ext cx="855042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Image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upload</a:t>
                </a:r>
              </a:p>
            </p:txBody>
          </p:sp>
        </p:grpSp>
        <p:sp>
          <p:nvSpPr>
            <p:cNvPr id="262" name="Lightning Bolt 261"/>
            <p:cNvSpPr/>
            <p:nvPr/>
          </p:nvSpPr>
          <p:spPr bwMode="auto">
            <a:xfrm rot="15344842">
              <a:off x="9601469" y="1562463"/>
              <a:ext cx="554019" cy="680936"/>
            </a:xfrm>
            <a:prstGeom prst="lightningBolt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ight Arrow 262"/>
            <p:cNvSpPr/>
            <p:nvPr/>
          </p:nvSpPr>
          <p:spPr bwMode="auto">
            <a:xfrm>
              <a:off x="3550894" y="2764656"/>
              <a:ext cx="2071577" cy="135934"/>
            </a:xfrm>
            <a:prstGeom prst="rightArrow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3815757" y="2438787"/>
              <a:ext cx="1416093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err="1" smtClean="0">
                <a:latin typeface="+mn-lt"/>
              </a:rPr>
              <a:t>Bueller</a:t>
            </a:r>
            <a:r>
              <a:rPr lang="en-US" dirty="0" smtClean="0">
                <a:latin typeface="+mn-lt"/>
              </a:rPr>
              <a:t>….?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What did we use?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did we have to solve?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Demos, demos and more demos!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47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Example mosaic image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using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processing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23088" y="3442492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5064" y="1888037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6008" y="4679494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09672" y="1953544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306455" y="2945348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8416808" y="2594384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8870206" y="2380301"/>
            <a:ext cx="1313256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48826"/>
            <a:ext cx="1382379" cy="5553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198108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595364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18851" y="6302059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 flipH="1">
            <a:off x="7877291" y="5418158"/>
            <a:ext cx="6977" cy="8839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83471" y="3640233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19251" y="2248500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0583916" y="967636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9604934" y="1018893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151027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579456" y="6090688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1823411" y="1953544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594384"/>
            <a:ext cx="1044413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430215"/>
            <a:ext cx="2004646" cy="530469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398869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88" y="2595140"/>
            <a:ext cx="754131" cy="2837704"/>
            <a:chOff x="1466088" y="2595140"/>
            <a:chExt cx="754131" cy="2837704"/>
          </a:xfrm>
        </p:grpSpPr>
        <p:cxnSp>
          <p:nvCxnSpPr>
            <p:cNvPr id="37" name="Elbow Connector 36"/>
            <p:cNvCxnSpPr>
              <a:stCxn id="6" idx="3"/>
              <a:endCxn id="23" idx="1"/>
            </p:cNvCxnSpPr>
            <p:nvPr/>
          </p:nvCxnSpPr>
          <p:spPr>
            <a:xfrm flipV="1">
              <a:off x="1466088" y="2595140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>
              <a:off x="1466524" y="4013992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4810</TotalTime>
  <Words>520</Words>
  <Application>Microsoft Office PowerPoint</Application>
  <PresentationFormat>Custom</PresentationFormat>
  <Paragraphs>192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Session overview</vt:lpstr>
      <vt:lpstr>.NET and .NET Core on AWS - latest news!</vt:lpstr>
      <vt:lpstr>Introducing our Simple Elastic Mosaic Processing Application</vt:lpstr>
      <vt:lpstr>Example mosaic image</vt:lpstr>
      <vt:lpstr>What are we going to learn?</vt:lpstr>
      <vt:lpstr>Overall processing architecture</vt:lpstr>
      <vt:lpstr>Mosaic tile gallery ingestion</vt:lpstr>
      <vt:lpstr>What does tile ingestion do?</vt:lpstr>
      <vt:lpstr>How tile ingestion works</vt:lpstr>
      <vt:lpstr>PowerPoint Presentation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Demo: putting it all together</vt:lpstr>
      <vt:lpstr>Revisiting the architecture</vt:lpstr>
      <vt:lpstr>Session wrap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128</cp:revision>
  <dcterms:created xsi:type="dcterms:W3CDTF">2018-10-26T17:17:50Z</dcterms:created>
  <dcterms:modified xsi:type="dcterms:W3CDTF">2018-11-01T21:42:55Z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